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4954" r:id="rId3"/>
    <p:sldId id="258" r:id="rId4"/>
    <p:sldId id="260" r:id="rId5"/>
    <p:sldId id="302" r:id="rId6"/>
    <p:sldId id="4949" r:id="rId7"/>
    <p:sldId id="5079" r:id="rId8"/>
    <p:sldId id="5080" r:id="rId9"/>
    <p:sldId id="4989" r:id="rId10"/>
    <p:sldId id="4946" r:id="rId11"/>
    <p:sldId id="5016" r:id="rId12"/>
    <p:sldId id="5025" r:id="rId13"/>
    <p:sldId id="5026" r:id="rId14"/>
    <p:sldId id="5047" r:id="rId15"/>
    <p:sldId id="4958" r:id="rId16"/>
    <p:sldId id="5028" r:id="rId17"/>
    <p:sldId id="5089" r:id="rId18"/>
    <p:sldId id="5088" r:id="rId19"/>
    <p:sldId id="5087" r:id="rId20"/>
    <p:sldId id="5042" r:id="rId21"/>
    <p:sldId id="5086" r:id="rId22"/>
    <p:sldId id="5055" r:id="rId23"/>
    <p:sldId id="5011" r:id="rId24"/>
    <p:sldId id="5030" r:id="rId25"/>
    <p:sldId id="5031" r:id="rId26"/>
    <p:sldId id="5081" r:id="rId27"/>
    <p:sldId id="5083" r:id="rId28"/>
    <p:sldId id="5082" r:id="rId29"/>
    <p:sldId id="5054" r:id="rId30"/>
    <p:sldId id="5017" r:id="rId31"/>
    <p:sldId id="5085" r:id="rId32"/>
    <p:sldId id="5059" r:id="rId33"/>
    <p:sldId id="5090" r:id="rId34"/>
    <p:sldId id="5049" r:id="rId35"/>
    <p:sldId id="5091" r:id="rId36"/>
    <p:sldId id="5040" r:id="rId37"/>
    <p:sldId id="5034" r:id="rId38"/>
    <p:sldId id="5048" r:id="rId39"/>
    <p:sldId id="5038" r:id="rId40"/>
    <p:sldId id="5039" r:id="rId41"/>
    <p:sldId id="5092" r:id="rId42"/>
    <p:sldId id="5093" r:id="rId43"/>
    <p:sldId id="5094" r:id="rId44"/>
    <p:sldId id="5095" r:id="rId45"/>
    <p:sldId id="5096" r:id="rId46"/>
    <p:sldId id="5097" r:id="rId47"/>
    <p:sldId id="5023" r:id="rId48"/>
    <p:sldId id="5022" r:id="rId49"/>
    <p:sldId id="4950" r:id="rId50"/>
    <p:sldId id="4926" r:id="rId51"/>
    <p:sldId id="4994" r:id="rId52"/>
    <p:sldId id="4928" r:id="rId53"/>
    <p:sldId id="4995" r:id="rId54"/>
    <p:sldId id="4929" r:id="rId55"/>
    <p:sldId id="4930" r:id="rId56"/>
    <p:sldId id="4931" r:id="rId57"/>
    <p:sldId id="4932" r:id="rId58"/>
    <p:sldId id="4956" r:id="rId59"/>
    <p:sldId id="4999" r:id="rId60"/>
    <p:sldId id="5024" r:id="rId61"/>
    <p:sldId id="5000" r:id="rId62"/>
    <p:sldId id="5001" r:id="rId63"/>
    <p:sldId id="5002" r:id="rId64"/>
    <p:sldId id="5003" r:id="rId65"/>
    <p:sldId id="5004" r:id="rId66"/>
    <p:sldId id="5005" r:id="rId67"/>
    <p:sldId id="5006" r:id="rId68"/>
    <p:sldId id="303" r:id="rId69"/>
    <p:sldId id="5018" r:id="rId70"/>
    <p:sldId id="5066" r:id="rId71"/>
    <p:sldId id="5072" r:id="rId72"/>
    <p:sldId id="5074" r:id="rId73"/>
    <p:sldId id="5064" r:id="rId74"/>
    <p:sldId id="5065" r:id="rId75"/>
    <p:sldId id="5068" r:id="rId76"/>
    <p:sldId id="5073" r:id="rId77"/>
    <p:sldId id="5069" r:id="rId78"/>
    <p:sldId id="5067" r:id="rId79"/>
    <p:sldId id="5007" r:id="rId80"/>
    <p:sldId id="5071" r:id="rId81"/>
    <p:sldId id="5019" r:id="rId82"/>
    <p:sldId id="5076" r:id="rId83"/>
    <p:sldId id="5075" r:id="rId84"/>
    <p:sldId id="5009" r:id="rId85"/>
    <p:sldId id="5008" r:id="rId86"/>
    <p:sldId id="5077" r:id="rId87"/>
    <p:sldId id="5078" r:id="rId88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DA35F6-BD05-41BA-9E24-D9DCE1E747D9}">
          <p14:sldIdLst>
            <p14:sldId id="257"/>
            <p14:sldId id="4954"/>
            <p14:sldId id="258"/>
            <p14:sldId id="260"/>
            <p14:sldId id="302"/>
            <p14:sldId id="4949"/>
            <p14:sldId id="5079"/>
            <p14:sldId id="5080"/>
            <p14:sldId id="4989"/>
            <p14:sldId id="4946"/>
          </p14:sldIdLst>
        </p14:section>
        <p14:section name="1. DESCRIBE AI WORKLOADS" id="{257CFD05-85D7-4FE2-9F7E-16FEDA10DBB2}">
          <p14:sldIdLst>
            <p14:sldId id="5016"/>
            <p14:sldId id="5025"/>
            <p14:sldId id="5026"/>
            <p14:sldId id="5047"/>
            <p14:sldId id="4958"/>
            <p14:sldId id="5028"/>
            <p14:sldId id="5089"/>
            <p14:sldId id="5088"/>
            <p14:sldId id="5087"/>
            <p14:sldId id="5042"/>
            <p14:sldId id="5086"/>
            <p14:sldId id="5055"/>
            <p14:sldId id="5011"/>
            <p14:sldId id="5030"/>
            <p14:sldId id="5031"/>
          </p14:sldIdLst>
        </p14:section>
        <p14:section name="2. REVIEW RESPONSIBLE AI" id="{8F29EAAC-88D3-4F2F-A0E0-E47ADFC6190D}">
          <p14:sldIdLst>
            <p14:sldId id="5081"/>
            <p14:sldId id="5083"/>
            <p14:sldId id="5082"/>
            <p14:sldId id="5054"/>
          </p14:sldIdLst>
        </p14:section>
        <p14:section name="3. DESCRIBE MACHINE LEARNING" id="{89B27290-134C-4D33-8E67-DBB107E51C5F}">
          <p14:sldIdLst>
            <p14:sldId id="5017"/>
            <p14:sldId id="5085"/>
            <p14:sldId id="5059"/>
            <p14:sldId id="5090"/>
            <p14:sldId id="5049"/>
            <p14:sldId id="5091"/>
            <p14:sldId id="5040"/>
            <p14:sldId id="5034"/>
            <p14:sldId id="5048"/>
            <p14:sldId id="5038"/>
            <p14:sldId id="5039"/>
            <p14:sldId id="5092"/>
            <p14:sldId id="5093"/>
            <p14:sldId id="5094"/>
          </p14:sldIdLst>
        </p14:section>
        <p14:section name="4. COMPUTER VISION" id="{877149F3-4B40-4EDD-9AFD-3BD861880579}">
          <p14:sldIdLst>
            <p14:sldId id="5095"/>
            <p14:sldId id="5096"/>
            <p14:sldId id="5097"/>
          </p14:sldIdLst>
        </p14:section>
        <p14:section name="EXAM STUFF" id="{A66F3580-39C2-4FB3-BD3D-23F81ACFAF99}">
          <p14:sldIdLst>
            <p14:sldId id="5023"/>
            <p14:sldId id="5022"/>
            <p14:sldId id="4950"/>
            <p14:sldId id="4926"/>
            <p14:sldId id="4994"/>
            <p14:sldId id="4928"/>
            <p14:sldId id="4995"/>
            <p14:sldId id="4929"/>
            <p14:sldId id="4930"/>
            <p14:sldId id="4931"/>
            <p14:sldId id="4932"/>
            <p14:sldId id="4956"/>
            <p14:sldId id="4999"/>
            <p14:sldId id="5024"/>
            <p14:sldId id="5000"/>
            <p14:sldId id="5001"/>
            <p14:sldId id="5002"/>
            <p14:sldId id="5003"/>
            <p14:sldId id="5004"/>
            <p14:sldId id="5005"/>
            <p14:sldId id="5006"/>
          </p14:sldIdLst>
        </p14:section>
        <p14:section name="OUTRO" id="{A30AD725-1F83-483A-B2A2-10606E0AD1C5}">
          <p14:sldIdLst>
            <p14:sldId id="303"/>
          </p14:sldIdLst>
        </p14:section>
        <p14:section name="MISC" id="{4E2C79BC-2E77-4398-9EDC-EC3C45955A8C}">
          <p14:sldIdLst>
            <p14:sldId id="5018"/>
            <p14:sldId id="5066"/>
            <p14:sldId id="5072"/>
            <p14:sldId id="5074"/>
            <p14:sldId id="5064"/>
            <p14:sldId id="5065"/>
            <p14:sldId id="5068"/>
            <p14:sldId id="5073"/>
            <p14:sldId id="5069"/>
            <p14:sldId id="5067"/>
            <p14:sldId id="5007"/>
            <p14:sldId id="5071"/>
            <p14:sldId id="5019"/>
            <p14:sldId id="5076"/>
            <p14:sldId id="5075"/>
            <p14:sldId id="5009"/>
            <p14:sldId id="5008"/>
            <p14:sldId id="5077"/>
            <p14:sldId id="50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5256" autoAdjust="0"/>
  </p:normalViewPr>
  <p:slideViewPr>
    <p:cSldViewPr snapToGrid="0" snapToObjects="1">
      <p:cViewPr varScale="1">
        <p:scale>
          <a:sx n="151" d="100"/>
          <a:sy n="151" d="100"/>
        </p:scale>
        <p:origin x="1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23246-C931-4730-A4A2-BFED4E23890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9C95-065E-427E-B067-A9D5E886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7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1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432F0-E49E-4C04-A383-401B93C71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1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51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0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2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2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994" y="113938"/>
            <a:ext cx="5504506" cy="111357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Exam AI-900: Microsoft Azure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AI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B6D4-81A8-4B3E-839D-20C84E6A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6" y="1402244"/>
            <a:ext cx="2953230" cy="29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316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Terminology</a:t>
            </a:r>
          </a:p>
        </p:txBody>
      </p:sp>
    </p:spTree>
    <p:extLst>
      <p:ext uri="{BB962C8B-B14F-4D97-AF65-F5344CB8AC3E}">
        <p14:creationId xmlns:p14="http://schemas.microsoft.com/office/powerpoint/2010/main" val="7658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that enables computers to mimic human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BDA74-851D-405B-ABC5-8900A380A2A2}"/>
              </a:ext>
            </a:extLst>
          </p:cNvPr>
          <p:cNvSpPr txBox="1"/>
          <p:nvPr/>
        </p:nvSpPr>
        <p:spPr>
          <a:xfrm>
            <a:off x="6932605" y="4753479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https://timw.info/2bdb4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808C-2B26-447D-8CC5-25AABD0D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7" y="2243200"/>
            <a:ext cx="871428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pPr lvl="1"/>
            <a:r>
              <a:rPr lang="en-US" dirty="0"/>
              <a:t>The system "learns" without being explicitly programmed to do so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4035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AI Schema</a:t>
            </a:r>
          </a:p>
        </p:txBody>
      </p:sp>
      <p:pic>
        <p:nvPicPr>
          <p:cNvPr id="12290" name="Picture 2" descr="Relationship diagram: AI vs. machine learning vs. deep learning">
            <a:extLst>
              <a:ext uri="{FF2B5EF4-FFF2-40B4-BE49-F238E27FC236}">
                <a16:creationId xmlns:a16="http://schemas.microsoft.com/office/drawing/2014/main" id="{77B58FBD-9C28-4262-88BF-DB9105A6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681038"/>
            <a:ext cx="6124575" cy="423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https://timw.info/c7769</a:t>
            </a:r>
          </a:p>
        </p:txBody>
      </p:sp>
    </p:spTree>
    <p:extLst>
      <p:ext uri="{BB962C8B-B14F-4D97-AF65-F5344CB8AC3E}">
        <p14:creationId xmlns:p14="http://schemas.microsoft.com/office/powerpoint/2010/main" val="14856549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AI Technology Stack Overview</a:t>
            </a:r>
          </a:p>
        </p:txBody>
      </p:sp>
    </p:spTree>
    <p:extLst>
      <p:ext uri="{BB962C8B-B14F-4D97-AF65-F5344CB8AC3E}">
        <p14:creationId xmlns:p14="http://schemas.microsoft.com/office/powerpoint/2010/main" val="10835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on Azure (</a:t>
            </a:r>
            <a:r>
              <a:rPr lang="en-US" dirty="0" err="1"/>
              <a:t>MMLSpark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HDInsight</a:t>
            </a:r>
          </a:p>
          <a:p>
            <a:pPr lvl="1"/>
            <a:r>
              <a:rPr lang="en-US" dirty="0"/>
              <a:t>Databricks</a:t>
            </a:r>
          </a:p>
          <a:p>
            <a:r>
              <a:rPr lang="en-US" dirty="0"/>
              <a:t>Azure Machine Learning</a:t>
            </a:r>
          </a:p>
          <a:p>
            <a:r>
              <a:rPr lang="en-US" dirty="0"/>
              <a:t>Azure Cognitive Services</a:t>
            </a:r>
          </a:p>
          <a:p>
            <a:r>
              <a:rPr lang="en-US" dirty="0"/>
              <a:t>Azure Cognitive Search</a:t>
            </a:r>
          </a:p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12446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5B13-7D00-4082-A124-5238D370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621859"/>
            <a:ext cx="6234682" cy="38997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580027-CD03-4582-A762-B9426F63440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8368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ADD2-1366-48C7-9647-BDA15F2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30" y="724588"/>
            <a:ext cx="6128711" cy="3860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DC72E3-5572-4328-A965-4CA5323427E9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81430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ED1F-DFEE-46E7-8513-0976B71A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7" y="705410"/>
            <a:ext cx="6466066" cy="38030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6181B-5088-43FA-B198-4B68505C8675}"/>
              </a:ext>
            </a:extLst>
          </p:cNvPr>
          <p:cNvSpPr/>
          <p:nvPr/>
        </p:nvSpPr>
        <p:spPr>
          <a:xfrm>
            <a:off x="285750" y="3792947"/>
            <a:ext cx="2863850" cy="5605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12842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3641436" cy="5143500"/>
          </a:xfrm>
        </p:spPr>
        <p:txBody>
          <a:bodyPr anchor="ctr"/>
          <a:lstStyle/>
          <a:p>
            <a:r>
              <a:rPr lang="en-US" dirty="0"/>
              <a:t>Nashville, TN, US</a:t>
            </a:r>
          </a:p>
          <a:p>
            <a:r>
              <a:rPr lang="en-US" dirty="0"/>
              <a:t>Microsoft Certified Trainer (</a:t>
            </a:r>
            <a:r>
              <a:rPr lang="en-US" b="1" dirty="0">
                <a:solidFill>
                  <a:srgbClr val="FF0000"/>
                </a:solidFill>
              </a:rPr>
              <a:t>MCT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MVP</a:t>
            </a:r>
            <a:r>
              <a:rPr lang="en-US" dirty="0"/>
              <a:t> (Cloud &amp; Datacenter Management)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Badges: </a:t>
            </a:r>
            <a:r>
              <a:rPr lang="en-US" b="1" dirty="0">
                <a:solidFill>
                  <a:srgbClr val="0070C0"/>
                </a:solidFill>
              </a:rPr>
              <a:t>timw.info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E2A261-426F-4E9D-A2BE-3A21A8DE8FD3}"/>
              </a:ext>
            </a:extLst>
          </p:cNvPr>
          <p:cNvGrpSpPr/>
          <p:nvPr/>
        </p:nvGrpSpPr>
        <p:grpSpPr>
          <a:xfrm>
            <a:off x="8020467" y="1370011"/>
            <a:ext cx="558174" cy="1502880"/>
            <a:chOff x="8020467" y="1370011"/>
            <a:chExt cx="558174" cy="1502880"/>
          </a:xfrm>
        </p:grpSpPr>
        <p:pic>
          <p:nvPicPr>
            <p:cNvPr id="1026" name="Picture 2" descr="Image result for microsoft mvp logo">
              <a:extLst>
                <a:ext uri="{FF2B5EF4-FFF2-40B4-BE49-F238E27FC236}">
                  <a16:creationId xmlns:a16="http://schemas.microsoft.com/office/drawing/2014/main" id="{85B2107A-E062-439D-8C3B-70BE3E8D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E9E5-2243-495F-AACC-08E9AFEC0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8660-1EE6-4374-AD16-58438EF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13002"/>
            <a:ext cx="5461000" cy="39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4A679-DFA8-4419-BDA8-E71EB6C41C9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https://timw.info/b3f9f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759A-D329-46BB-86D1-1B64780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7" y="642701"/>
            <a:ext cx="5176046" cy="38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91350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https://timw.info/caa25</a:t>
            </a:r>
          </a:p>
        </p:txBody>
      </p:sp>
      <p:pic>
        <p:nvPicPr>
          <p:cNvPr id="4098" name="Picture 2" descr="Architecture for image classification">
            <a:extLst>
              <a:ext uri="{FF2B5EF4-FFF2-40B4-BE49-F238E27FC236}">
                <a16:creationId xmlns:a16="http://schemas.microsoft.com/office/drawing/2014/main" id="{9EA001D7-F219-4DC9-BD1A-1AFB5D09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37" y="636019"/>
            <a:ext cx="6171525" cy="40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Newsfeed Ingestion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C3083825-45F6-419C-8D3D-9CBF915B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79" y="560553"/>
            <a:ext cx="3752238" cy="44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https://timw.info/c0015</a:t>
            </a:r>
          </a:p>
        </p:txBody>
      </p:sp>
    </p:spTree>
    <p:extLst>
      <p:ext uri="{BB962C8B-B14F-4D97-AF65-F5344CB8AC3E}">
        <p14:creationId xmlns:p14="http://schemas.microsoft.com/office/powerpoint/2010/main" val="304378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138251" y="4759051"/>
            <a:ext cx="30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https://timw.info/3f2c0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57685F48-D2BE-4A22-8D4F-37B07E9A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144000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7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</p:spTree>
    <p:extLst>
      <p:ext uri="{BB962C8B-B14F-4D97-AF65-F5344CB8AC3E}">
        <p14:creationId xmlns:p14="http://schemas.microsoft.com/office/powerpoint/2010/main" val="17403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FBB3-FC29-4CD8-9132-8AC1882E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Microsoft's Position on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87-7D9F-4448-95B0-12EE49F3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"We are committed to the advancement of AI driven by ethical principles that put people first."</a:t>
            </a:r>
          </a:p>
          <a:p>
            <a:r>
              <a:rPr lang="en-US" dirty="0"/>
              <a:t>Reference: https://timw.info/01bdb</a:t>
            </a:r>
          </a:p>
        </p:txBody>
      </p:sp>
    </p:spTree>
    <p:extLst>
      <p:ext uri="{BB962C8B-B14F-4D97-AF65-F5344CB8AC3E}">
        <p14:creationId xmlns:p14="http://schemas.microsoft.com/office/powerpoint/2010/main" val="226717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33D3F-16DC-4641-97DC-9A398B6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94A2-548C-4D58-83E8-B5006D8908FC}"/>
              </a:ext>
            </a:extLst>
          </p:cNvPr>
          <p:cNvSpPr txBox="1"/>
          <p:nvPr/>
        </p:nvSpPr>
        <p:spPr>
          <a:xfrm>
            <a:off x="1492250" y="4755634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https://timw.info/880e4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69BFE-A873-43B7-B015-E03801DC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9" y="1039100"/>
            <a:ext cx="4491282" cy="30653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752CB26-FE16-45CA-99A1-C18ED7ADE311}"/>
              </a:ext>
            </a:extLst>
          </p:cNvPr>
          <p:cNvSpPr/>
          <p:nvPr/>
        </p:nvSpPr>
        <p:spPr>
          <a:xfrm>
            <a:off x="5264150" y="825500"/>
            <a:ext cx="3613150" cy="560552"/>
          </a:xfrm>
          <a:prstGeom prst="wedgeRectCallout">
            <a:avLst>
              <a:gd name="adj1" fmla="val -147371"/>
              <a:gd name="adj2" fmla="val 4890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treat all people fairly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DC6A7F-2E25-4D28-8942-5E13C0AF790F}"/>
              </a:ext>
            </a:extLst>
          </p:cNvPr>
          <p:cNvSpPr/>
          <p:nvPr/>
        </p:nvSpPr>
        <p:spPr>
          <a:xfrm>
            <a:off x="5264150" y="1511300"/>
            <a:ext cx="3613150" cy="560552"/>
          </a:xfrm>
          <a:prstGeom prst="wedgeRectCallout">
            <a:avLst>
              <a:gd name="adj1" fmla="val -112397"/>
              <a:gd name="adj2" fmla="val -3152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perform reliably and safely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0428C2-11F7-4093-8EEF-135913DBD4F5}"/>
              </a:ext>
            </a:extLst>
          </p:cNvPr>
          <p:cNvSpPr/>
          <p:nvPr/>
        </p:nvSpPr>
        <p:spPr>
          <a:xfrm>
            <a:off x="5264150" y="2197100"/>
            <a:ext cx="3613150" cy="560552"/>
          </a:xfrm>
          <a:prstGeom prst="wedgeRectCallout">
            <a:avLst>
              <a:gd name="adj1" fmla="val -73909"/>
              <a:gd name="adj2" fmla="val -858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secure and respect privacy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D65EF37-7F03-4824-AB61-DF278813A637}"/>
              </a:ext>
            </a:extLst>
          </p:cNvPr>
          <p:cNvSpPr/>
          <p:nvPr/>
        </p:nvSpPr>
        <p:spPr>
          <a:xfrm>
            <a:off x="5264150" y="2882900"/>
            <a:ext cx="3613150" cy="560552"/>
          </a:xfrm>
          <a:prstGeom prst="wedgeRectCallout">
            <a:avLst>
              <a:gd name="adj1" fmla="val -145965"/>
              <a:gd name="adj2" fmla="val -485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empower everyone and engage people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0BF173D-FDD7-41EE-98F1-C5173120B2D9}"/>
              </a:ext>
            </a:extLst>
          </p:cNvPr>
          <p:cNvSpPr/>
          <p:nvPr/>
        </p:nvSpPr>
        <p:spPr>
          <a:xfrm>
            <a:off x="5264150" y="3568700"/>
            <a:ext cx="3613150" cy="560552"/>
          </a:xfrm>
          <a:prstGeom prst="wedgeRectCallout">
            <a:avLst>
              <a:gd name="adj1" fmla="val -108004"/>
              <a:gd name="adj2" fmla="val -1142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systems should be understandable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ED0554A-1756-4CD5-8639-EA858519562B}"/>
              </a:ext>
            </a:extLst>
          </p:cNvPr>
          <p:cNvSpPr/>
          <p:nvPr/>
        </p:nvSpPr>
        <p:spPr>
          <a:xfrm>
            <a:off x="5264150" y="4254500"/>
            <a:ext cx="3613150" cy="560552"/>
          </a:xfrm>
          <a:prstGeom prst="wedgeRectCallout">
            <a:avLst>
              <a:gd name="adj1" fmla="val -70042"/>
              <a:gd name="adj2" fmla="val -1685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 should be accountable for AI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F3C7F-5F63-4DF9-9A5A-66FD09C056D3}"/>
              </a:ext>
            </a:extLst>
          </p:cNvPr>
          <p:cNvSpPr/>
          <p:nvPr/>
        </p:nvSpPr>
        <p:spPr>
          <a:xfrm>
            <a:off x="446759" y="4201947"/>
            <a:ext cx="4491282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https://timw.info/rai</a:t>
            </a:r>
          </a:p>
        </p:txBody>
      </p:sp>
    </p:spTree>
    <p:extLst>
      <p:ext uri="{BB962C8B-B14F-4D97-AF65-F5344CB8AC3E}">
        <p14:creationId xmlns:p14="http://schemas.microsoft.com/office/powerpoint/2010/main" val="352231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Responsible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https://timw.info/84db2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CAA2A-AD94-44B6-B57D-E278123A5D44}"/>
              </a:ext>
            </a:extLst>
          </p:cNvPr>
          <p:cNvGrpSpPr/>
          <p:nvPr/>
        </p:nvGrpSpPr>
        <p:grpSpPr>
          <a:xfrm>
            <a:off x="1405660" y="560553"/>
            <a:ext cx="6348413" cy="4366134"/>
            <a:chOff x="1405660" y="560553"/>
            <a:chExt cx="6348413" cy="4366134"/>
          </a:xfrm>
        </p:grpSpPr>
        <p:pic>
          <p:nvPicPr>
            <p:cNvPr id="1026" name="Picture 2" descr="Values AI needs to respect">
              <a:extLst>
                <a:ext uri="{FF2B5EF4-FFF2-40B4-BE49-F238E27FC236}">
                  <a16:creationId xmlns:a16="http://schemas.microsoft.com/office/drawing/2014/main" id="{5A5BB41B-F28F-482B-8398-6D4801A68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660" y="560553"/>
              <a:ext cx="6348413" cy="4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68054-7D83-4CAC-A0AD-4BF3574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961" y="4321042"/>
              <a:ext cx="2961905" cy="52381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D36EF-31AF-4BE3-A15D-AE4229D5A501}"/>
              </a:ext>
            </a:extLst>
          </p:cNvPr>
          <p:cNvSpPr/>
          <p:nvPr/>
        </p:nvSpPr>
        <p:spPr>
          <a:xfrm>
            <a:off x="2500312" y="4515763"/>
            <a:ext cx="4143375" cy="421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 Manager</a:t>
            </a:r>
          </a:p>
        </p:txBody>
      </p:sp>
    </p:spTree>
    <p:extLst>
      <p:ext uri="{BB962C8B-B14F-4D97-AF65-F5344CB8AC3E}">
        <p14:creationId xmlns:p14="http://schemas.microsoft.com/office/powerpoint/2010/main" val="3609785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Describe Artificial Intelligence (AI) Workloads</a:t>
            </a:r>
          </a:p>
          <a:p>
            <a:r>
              <a:rPr lang="en-US" dirty="0"/>
              <a:t>Review Responsible AI</a:t>
            </a:r>
          </a:p>
          <a:p>
            <a:r>
              <a:rPr lang="en-US" dirty="0"/>
              <a:t>Describe Machine Learning</a:t>
            </a:r>
          </a:p>
          <a:p>
            <a:r>
              <a:rPr lang="en-US" dirty="0"/>
              <a:t>Work with Computer Vision Workloads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772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DD14-DCB2-4519-BFE0-80171BB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AF7D-76B1-4C5C-BB15-35302CEC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AI that includes techniques that enable machines to improve at tasks with experience</a:t>
            </a:r>
          </a:p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Regression: Predicting numeric data</a:t>
            </a:r>
          </a:p>
          <a:p>
            <a:pPr lvl="1"/>
            <a:r>
              <a:rPr lang="en-US" dirty="0"/>
              <a:t>Classification: Organizing non-numeric, discrete data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144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B69B3-269A-4691-AA29-317B499A9A60}"/>
              </a:ext>
            </a:extLst>
          </p:cNvPr>
          <p:cNvSpPr txBox="1"/>
          <p:nvPr/>
        </p:nvSpPr>
        <p:spPr>
          <a:xfrm>
            <a:off x="7149888" y="489287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https://timw.info/37a04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AF76F76-1B2C-4BFD-9FE0-D8396AAB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643604"/>
            <a:ext cx="7276126" cy="409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F827B-F4CA-4097-8981-08E64373730E}"/>
              </a:ext>
            </a:extLst>
          </p:cNvPr>
          <p:cNvSpPr/>
          <p:nvPr/>
        </p:nvSpPr>
        <p:spPr>
          <a:xfrm>
            <a:off x="273050" y="927100"/>
            <a:ext cx="25781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(Descriptive attribute) engineering vs. feature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853A5-FDDC-4913-A715-31DC14BE1555}"/>
              </a:ext>
            </a:extLst>
          </p:cNvPr>
          <p:cNvSpPr/>
          <p:nvPr/>
        </p:nvSpPr>
        <p:spPr>
          <a:xfrm>
            <a:off x="6286500" y="3655346"/>
            <a:ext cx="2311400" cy="844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Label: What you're trying to forecast</a:t>
            </a:r>
          </a:p>
        </p:txBody>
      </p:sp>
    </p:spTree>
    <p:extLst>
      <p:ext uri="{BB962C8B-B14F-4D97-AF65-F5344CB8AC3E}">
        <p14:creationId xmlns:p14="http://schemas.microsoft.com/office/powerpoint/2010/main" val="24198182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https://timw.info/de625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Machine Learning Service</a:t>
            </a:r>
          </a:p>
        </p:txBody>
      </p:sp>
      <p:pic>
        <p:nvPicPr>
          <p:cNvPr id="1026" name="Picture 2" descr="azureml">
            <a:extLst>
              <a:ext uri="{FF2B5EF4-FFF2-40B4-BE49-F238E27FC236}">
                <a16:creationId xmlns:a16="http://schemas.microsoft.com/office/drawing/2014/main" id="{849C15BB-CFDE-449A-96E3-BD2097A2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32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761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https://timw.info/772f8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FA230-777F-4362-90D5-5631AC3CC900}"/>
              </a:ext>
            </a:extLst>
          </p:cNvPr>
          <p:cNvGrpSpPr/>
          <p:nvPr/>
        </p:nvGrpSpPr>
        <p:grpSpPr>
          <a:xfrm>
            <a:off x="199542" y="223263"/>
            <a:ext cx="8446376" cy="4378233"/>
            <a:chOff x="805778" y="958877"/>
            <a:chExt cx="7291499" cy="3517624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FA4FD6CB-9F39-4C22-ADCE-7224C61F6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56" y="1099787"/>
              <a:ext cx="7034821" cy="337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AE1663-E388-4AF5-A7E1-ED464673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8" y="958877"/>
              <a:ext cx="7209524" cy="702775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Blob Storage and Data Lake Storage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EDA5C9-71F2-43A4-9E9B-F7F20E02A441}"/>
              </a:ext>
            </a:extLst>
          </p:cNvPr>
          <p:cNvSpPr/>
          <p:nvPr/>
        </p:nvSpPr>
        <p:spPr>
          <a:xfrm>
            <a:off x="805778" y="4555013"/>
            <a:ext cx="3431458" cy="443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CSV, JSON</a:t>
            </a:r>
          </a:p>
        </p:txBody>
      </p:sp>
    </p:spTree>
    <p:extLst>
      <p:ext uri="{BB962C8B-B14F-4D97-AF65-F5344CB8AC3E}">
        <p14:creationId xmlns:p14="http://schemas.microsoft.com/office/powerpoint/2010/main" val="33248294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https://timw.info/a1df2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2337CA-E582-41AC-8C92-10BC026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2A7706-59E8-4FF6-8F52-97203E7980A8}"/>
              </a:ext>
            </a:extLst>
          </p:cNvPr>
          <p:cNvSpPr/>
          <p:nvPr/>
        </p:nvSpPr>
        <p:spPr>
          <a:xfrm>
            <a:off x="1162050" y="3927772"/>
            <a:ext cx="2914650" cy="717550"/>
          </a:xfrm>
          <a:prstGeom prst="wedgeRoundRectCallout">
            <a:avLst>
              <a:gd name="adj1" fmla="val 25790"/>
              <a:gd name="adj2" fmla="val -1295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reference to your dataset in Azure storage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B9FCB0D-4A25-4498-8AD8-84D70FAB91BC}"/>
              </a:ext>
            </a:extLst>
          </p:cNvPr>
          <p:cNvSpPr/>
          <p:nvPr/>
        </p:nvSpPr>
        <p:spPr>
          <a:xfrm>
            <a:off x="4235238" y="3956149"/>
            <a:ext cx="2914650" cy="717550"/>
          </a:xfrm>
          <a:prstGeom prst="wedgeRoundRectCallout">
            <a:avLst>
              <a:gd name="adj1" fmla="val 36465"/>
              <a:gd name="adj2" fmla="val -1383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context</a:t>
            </a:r>
          </a:p>
        </p:txBody>
      </p:sp>
    </p:spTree>
    <p:extLst>
      <p:ext uri="{BB962C8B-B14F-4D97-AF65-F5344CB8AC3E}">
        <p14:creationId xmlns:p14="http://schemas.microsoft.com/office/powerpoint/2010/main" val="1453260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https://timw.info/5a306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Dataset &amp; Datastore</a:t>
            </a:r>
          </a:p>
        </p:txBody>
      </p:sp>
      <p:sp>
        <p:nvSpPr>
          <p:cNvPr id="2" name="AutoShape 2" descr="Diagram shows the Azure Storage Service which flows into a datastore, which flows into a dataset. The dataset flows into model training, which flows into data drift, which flows back to dataset.">
            <a:extLst>
              <a:ext uri="{FF2B5EF4-FFF2-40B4-BE49-F238E27FC236}">
                <a16:creationId xmlns:a16="http://schemas.microsoft.com/office/drawing/2014/main" id="{B8011314-2E9E-4BAC-9BE6-344325CEB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366991-917D-48F9-B5D6-314DB1A9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52" y="685837"/>
            <a:ext cx="6949695" cy="40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52239" y="4832650"/>
            <a:ext cx="291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https://timw.info/d572e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Azure ML Pipeline</a:t>
            </a:r>
          </a:p>
        </p:txBody>
      </p:sp>
      <p:pic>
        <p:nvPicPr>
          <p:cNvPr id="2050" name="Picture 2" descr="MLLifecycle">
            <a:extLst>
              <a:ext uri="{FF2B5EF4-FFF2-40B4-BE49-F238E27FC236}">
                <a16:creationId xmlns:a16="http://schemas.microsoft.com/office/drawing/2014/main" id="{53BFE0F5-8DA4-4D3E-99F6-FAF18AED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" y="1015780"/>
            <a:ext cx="8796898" cy="33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508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https://timw.info/cc6b1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HTTP Methods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3C2CD9-4CD5-4571-87DC-BFB13017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4" y="918939"/>
            <a:ext cx="8645011" cy="355839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362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149888" y="4835723"/>
            <a:ext cx="221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https://timw.info/a850d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  <p:pic>
        <p:nvPicPr>
          <p:cNvPr id="6146" name="Picture 2" descr="How does REST API work?">
            <a:extLst>
              <a:ext uri="{FF2B5EF4-FFF2-40B4-BE49-F238E27FC236}">
                <a16:creationId xmlns:a16="http://schemas.microsoft.com/office/drawing/2014/main" id="{D530515A-4AAC-43BC-86B0-E10CC903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91440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5AB2EA-8F7D-41BD-90F8-76928BE1BA90}"/>
              </a:ext>
            </a:extLst>
          </p:cNvPr>
          <p:cNvSpPr/>
          <p:nvPr/>
        </p:nvSpPr>
        <p:spPr>
          <a:xfrm>
            <a:off x="3070724" y="4317955"/>
            <a:ext cx="3005847" cy="627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3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Natural Language Processing (NLP) Workloads</a:t>
            </a:r>
          </a:p>
          <a:p>
            <a:r>
              <a:rPr lang="en-US" dirty="0"/>
              <a:t>Work with Conversational AI Workloads</a:t>
            </a:r>
          </a:p>
          <a:p>
            <a:r>
              <a:rPr lang="en-US" dirty="0"/>
              <a:t>Develop an AI-900 Exam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7010059" y="4853656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https://timw.info/d7a91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C9DAC-621B-43BB-AA3A-D723F88E8009}"/>
              </a:ext>
            </a:extLst>
          </p:cNvPr>
          <p:cNvGrpSpPr/>
          <p:nvPr/>
        </p:nvGrpSpPr>
        <p:grpSpPr>
          <a:xfrm>
            <a:off x="206452" y="1"/>
            <a:ext cx="8731096" cy="4662534"/>
            <a:chOff x="524519" y="569894"/>
            <a:chExt cx="8094962" cy="4154506"/>
          </a:xfrm>
        </p:grpSpPr>
        <p:pic>
          <p:nvPicPr>
            <p:cNvPr id="7170" name="Picture 2" descr="Image for post">
              <a:extLst>
                <a:ext uri="{FF2B5EF4-FFF2-40B4-BE49-F238E27FC236}">
                  <a16:creationId xmlns:a16="http://schemas.microsoft.com/office/drawing/2014/main" id="{56FA79FD-E688-4799-AABD-A3915080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53" y="569894"/>
              <a:ext cx="8079228" cy="4154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19EA1B-D80F-4551-B0AF-C0E202B62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519" y="569894"/>
              <a:ext cx="5378340" cy="630261"/>
            </a:xfrm>
            <a:prstGeom prst="rect">
              <a:avLst/>
            </a:prstGeom>
          </p:spPr>
        </p:pic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2A1D3595-F2A1-441C-A2BF-E0654842E388}"/>
              </a:ext>
            </a:extLst>
          </p:cNvPr>
          <p:cNvSpPr txBox="1">
            <a:spLocks/>
          </p:cNvSpPr>
          <p:nvPr/>
        </p:nvSpPr>
        <p:spPr>
          <a:xfrm>
            <a:off x="805778" y="1"/>
            <a:ext cx="7548179" cy="560552"/>
          </a:xfr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a REST API Works</a:t>
            </a:r>
          </a:p>
        </p:txBody>
      </p:sp>
    </p:spTree>
    <p:extLst>
      <p:ext uri="{BB962C8B-B14F-4D97-AF65-F5344CB8AC3E}">
        <p14:creationId xmlns:p14="http://schemas.microsoft.com/office/powerpoint/2010/main" val="11511946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Automated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ML models in a much more efficient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7010059" y="4745682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https://timw.info/aai3</a:t>
            </a:r>
          </a:p>
        </p:txBody>
      </p:sp>
      <p:pic>
        <p:nvPicPr>
          <p:cNvPr id="3074" name="Picture 2" descr="Automated Machine learning">
            <a:extLst>
              <a:ext uri="{FF2B5EF4-FFF2-40B4-BE49-F238E27FC236}">
                <a16:creationId xmlns:a16="http://schemas.microsoft.com/office/drawing/2014/main" id="{8741FF5D-1983-4C8B-A94C-EB8FA97F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52550"/>
            <a:ext cx="67341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2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0ABBF-F63D-4769-9CF1-6A8F91C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97808"/>
            <a:ext cx="5395509" cy="31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3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57CDB-7087-484A-997F-83116EA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</a:t>
            </a:r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D797-50F3-4575-90DD-328B1B3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4F1A-3389-4C98-A52A-0E25702784EF}"/>
              </a:ext>
            </a:extLst>
          </p:cNvPr>
          <p:cNvSpPr txBox="1"/>
          <p:nvPr/>
        </p:nvSpPr>
        <p:spPr>
          <a:xfrm>
            <a:off x="6920120" y="4717329"/>
            <a:ext cx="2133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https://timw.info/26d20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94B5-3215-4369-8366-FB52DFAE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93" y="1222585"/>
            <a:ext cx="4368431" cy="34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098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objects in images</a:t>
            </a:r>
          </a:p>
          <a:p>
            <a:r>
              <a:rPr lang="en-US" dirty="0"/>
              <a:t>Optical Character Recognition</a:t>
            </a:r>
          </a:p>
          <a:p>
            <a:r>
              <a:rPr lang="en-US" dirty="0"/>
              <a:t>Apply content tags to images</a:t>
            </a:r>
          </a:p>
          <a:p>
            <a:r>
              <a:rPr lang="en-US" dirty="0"/>
              <a:t>Detect faces in images</a:t>
            </a:r>
          </a:p>
        </p:txBody>
      </p:sp>
    </p:spTree>
    <p:extLst>
      <p:ext uri="{BB962C8B-B14F-4D97-AF65-F5344CB8AC3E}">
        <p14:creationId xmlns:p14="http://schemas.microsoft.com/office/powerpoint/2010/main" val="3710144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377F-D1D3-45E8-90A6-E4AA52BC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Kits (SDKs)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31B5-D8CD-4FD4-92A4-E3BD9450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002340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AI-900 Strategy</a:t>
            </a:r>
          </a:p>
        </p:txBody>
      </p:sp>
    </p:spTree>
    <p:extLst>
      <p:ext uri="{BB962C8B-B14F-4D97-AF65-F5344CB8AC3E}">
        <p14:creationId xmlns:p14="http://schemas.microsoft.com/office/powerpoint/2010/main" val="79018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65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timw.info/ai900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2EFF-4161-4F93-84DF-99558898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39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enable boot diagnostics.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556998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Online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8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"crash course"</a:t>
            </a:r>
          </a:p>
          <a:p>
            <a:pPr lvl="1"/>
            <a:r>
              <a:rPr lang="en-US" dirty="0"/>
              <a:t>Plan to review these materials more than once</a:t>
            </a:r>
          </a:p>
          <a:p>
            <a:pPr lvl="1"/>
            <a:r>
              <a:rPr lang="en-US" dirty="0"/>
              <a:t>Five-minute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 (YouTube)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3957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9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0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timw.info/ai900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Courses: </a:t>
            </a:r>
            <a:r>
              <a:rPr lang="en-US" b="1" dirty="0">
                <a:solidFill>
                  <a:srgbClr val="0070C0"/>
                </a:solidFill>
              </a:rPr>
              <a:t>timw.info/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20" y="1397163"/>
            <a:ext cx="2926779" cy="22496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9A05A7-765E-42E7-94C5-5639227063F9}"/>
              </a:ext>
            </a:extLst>
          </p:cNvPr>
          <p:cNvGrpSpPr/>
          <p:nvPr/>
        </p:nvGrpSpPr>
        <p:grpSpPr>
          <a:xfrm>
            <a:off x="8020467" y="1474232"/>
            <a:ext cx="558174" cy="1502880"/>
            <a:chOff x="8020467" y="1370011"/>
            <a:chExt cx="558174" cy="1502880"/>
          </a:xfrm>
        </p:grpSpPr>
        <p:pic>
          <p:nvPicPr>
            <p:cNvPr id="7" name="Picture 2" descr="Image result for microsoft mvp logo">
              <a:extLst>
                <a:ext uri="{FF2B5EF4-FFF2-40B4-BE49-F238E27FC236}">
                  <a16:creationId xmlns:a16="http://schemas.microsoft.com/office/drawing/2014/main" id="{7604C25E-AB6D-4507-871F-9ECA8C877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2856" y="1370011"/>
              <a:ext cx="513397" cy="855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3C647B-CCC8-4F61-8727-20D996B5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0467" y="2314717"/>
              <a:ext cx="558174" cy="5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07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41954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https://timw.info/89e3b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267888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Cognitive Services multi-service account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64599-73C5-42ED-BF0E-7314465751BD}"/>
              </a:ext>
            </a:extLst>
          </p:cNvPr>
          <p:cNvGrpSpPr/>
          <p:nvPr/>
        </p:nvGrpSpPr>
        <p:grpSpPr>
          <a:xfrm>
            <a:off x="2664178" y="863774"/>
            <a:ext cx="6279444" cy="3592055"/>
            <a:chOff x="2664178" y="863774"/>
            <a:chExt cx="6279444" cy="3592055"/>
          </a:xfrm>
        </p:grpSpPr>
        <p:pic>
          <p:nvPicPr>
            <p:cNvPr id="2050" name="Picture 2" descr="azure functions cognitive services AI">
              <a:extLst>
                <a:ext uri="{FF2B5EF4-FFF2-40B4-BE49-F238E27FC236}">
                  <a16:creationId xmlns:a16="http://schemas.microsoft.com/office/drawing/2014/main" id="{82719F3A-097F-41E0-8CE5-51321F3B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78" y="863774"/>
              <a:ext cx="6279444" cy="359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3F96C-90F7-4CEC-A2CE-C6E1DDF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578" y="3871198"/>
              <a:ext cx="1689688" cy="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6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42F30-CDED-4D18-B290-EEC7DAAC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54" y="912496"/>
            <a:ext cx="3812450" cy="35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22A7E-654D-4ACC-857C-EA943932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8" y="912496"/>
            <a:ext cx="4466559" cy="36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Cognitive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8F87F-AC9F-4550-B3D7-6F2DA41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5" y="1099835"/>
            <a:ext cx="4417145" cy="311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CD95-7CBB-4DE0-8A3A-4B53A7DB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33" y="1099835"/>
            <a:ext cx="4167912" cy="35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https://timw.info/bb965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Digital Asset Management (DAM) solution for image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objects and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Detect corporate brands/logos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Describe an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Optical character recognition (OCR)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Generate thumbnail</a:t>
            </a:r>
          </a:p>
        </p:txBody>
      </p:sp>
      <p:pic>
        <p:nvPicPr>
          <p:cNvPr id="3" name="Picture 2" descr="Architecture for image classification">
            <a:extLst>
              <a:ext uri="{FF2B5EF4-FFF2-40B4-BE49-F238E27FC236}">
                <a16:creationId xmlns:a16="http://schemas.microsoft.com/office/drawing/2014/main" id="{6FB551E0-BEBD-458C-932F-712D1B1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8" y="1233045"/>
            <a:ext cx="4507645" cy="296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https://timw.info/31118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E7D41-0BB5-4FA1-B479-7FDAD2933112}"/>
              </a:ext>
            </a:extLst>
          </p:cNvPr>
          <p:cNvSpPr txBox="1"/>
          <p:nvPr/>
        </p:nvSpPr>
        <p:spPr>
          <a:xfrm>
            <a:off x="109467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Facial verification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Emotion recognition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containers: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Person Group (10,000 persons)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Large Person Group (1M persons)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045720-F924-4777-B921-77D1858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90" y="1178983"/>
            <a:ext cx="5013959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Indexer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https://timw.info/d0b4b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0DE5C-A771-478D-AFC8-781C0796DFFB}"/>
              </a:ext>
            </a:extLst>
          </p:cNvPr>
          <p:cNvSpPr txBox="1"/>
          <p:nvPr/>
        </p:nvSpPr>
        <p:spPr>
          <a:xfrm>
            <a:off x="109467" y="939627"/>
            <a:ext cx="44704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Extract meaning from video and audio files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Index faces and spoken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Great for making content available to vision- or hearing-challenged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Content moderation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Media Services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Encoding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49C76C3-2659-46AF-809D-E2184459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89" y="1027679"/>
            <a:ext cx="4421844" cy="32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https://timw.info/7eec2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39545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Checks text, image, and video content for potentially undesirable content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Profanity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or "racy" content</a:t>
            </a:r>
          </a:p>
        </p:txBody>
      </p:sp>
      <p:pic>
        <p:nvPicPr>
          <p:cNvPr id="5122" name="Picture 2" descr="Content moderation architecture">
            <a:extLst>
              <a:ext uri="{FF2B5EF4-FFF2-40B4-BE49-F238E27FC236}">
                <a16:creationId xmlns:a16="http://schemas.microsoft.com/office/drawing/2014/main" id="{B4C623CD-F8C0-4FAE-BED0-DBDC56BB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3" y="878274"/>
            <a:ext cx="4587984" cy="35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https://timw.info/18876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24D3-65A9-462B-BA5C-2DB18F0FD833}"/>
              </a:ext>
            </a:extLst>
          </p:cNvPr>
          <p:cNvSpPr txBox="1"/>
          <p:nvPr/>
        </p:nvSpPr>
        <p:spPr>
          <a:xfrm>
            <a:off x="109467" y="943947"/>
            <a:ext cx="351426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Speech-to-text: Transcribe audio from &gt;40 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Speaker recognition: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Voice signature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194" name="Picture 2" descr="Architecture">
            <a:extLst>
              <a:ext uri="{FF2B5EF4-FFF2-40B4-BE49-F238E27FC236}">
                <a16:creationId xmlns:a16="http://schemas.microsoft.com/office/drawing/2014/main" id="{CA35DF49-956F-40E2-813E-B871D5E5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29" y="1115110"/>
            <a:ext cx="5271911" cy="2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109467" y="943947"/>
            <a:ext cx="44704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detection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Sentiment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Entity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People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Places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Translator: 60 languages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D9E-BDAD-4CB3-AC0D-C3D48B61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1608396"/>
            <a:ext cx="6130433" cy="19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https://timw.info/c6ab1</a:t>
            </a:r>
          </a:p>
        </p:txBody>
      </p:sp>
      <p:pic>
        <p:nvPicPr>
          <p:cNvPr id="1026" name="Picture 2" descr="Cognitive Search architecture to convert unstructured into structured data">
            <a:extLst>
              <a:ext uri="{FF2B5EF4-FFF2-40B4-BE49-F238E27FC236}">
                <a16:creationId xmlns:a16="http://schemas.microsoft.com/office/drawing/2014/main" id="{B7AF6FA7-0600-409F-9573-847BA87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1" y="560553"/>
            <a:ext cx="8450077" cy="4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0" y="565041"/>
            <a:ext cx="5067759" cy="45784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057648" y="352853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Web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https://timw.info/7640a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E08F3-77D1-46AF-B300-3B6B5BBC6F06}"/>
              </a:ext>
            </a:extLst>
          </p:cNvPr>
          <p:cNvSpPr txBox="1"/>
          <p:nvPr/>
        </p:nvSpPr>
        <p:spPr>
          <a:xfrm>
            <a:off x="109467" y="943947"/>
            <a:ext cx="4470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Retrieve answers from Bing search engine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Web pages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Videos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News</a:t>
            </a:r>
          </a:p>
        </p:txBody>
      </p:sp>
      <p:pic>
        <p:nvPicPr>
          <p:cNvPr id="6146" name="Picture 2" descr="Architecture diagram">
            <a:extLst>
              <a:ext uri="{FF2B5EF4-FFF2-40B4-BE49-F238E27FC236}">
                <a16:creationId xmlns:a16="http://schemas.microsoft.com/office/drawing/2014/main" id="{6CFFCAF8-05B6-441F-8471-49BE6606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01" y="720783"/>
            <a:ext cx="4780521" cy="37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131872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680016" y="638964"/>
            <a:ext cx="44704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Computer programmed designed to mimic human interaction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Turn based text/audio conversation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Alternative UI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Language Understanding Intelligent Service (LUIS)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Cortana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63E90F4-F44E-4D95-87F5-8221BC03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04" y="1158184"/>
            <a:ext cx="3109953" cy="313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228785" y="4759051"/>
            <a:ext cx="291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https://timw.info/87290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6B656-76DA-484F-BE19-977E454532DE}"/>
              </a:ext>
            </a:extLst>
          </p:cNvPr>
          <p:cNvSpPr txBox="1"/>
          <p:nvPr/>
        </p:nvSpPr>
        <p:spPr>
          <a:xfrm>
            <a:off x="25400" y="943947"/>
            <a:ext cx="44704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Toolset to develop "intelligent agents"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Graphical: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Composer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 Framework SDK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C#, Python, JavaScript, Java</a:t>
            </a:r>
          </a:p>
        </p:txBody>
      </p:sp>
      <p:sp>
        <p:nvSpPr>
          <p:cNvPr id="2" name="AutoShape 2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6BF44FA5-D5F6-42DE-93DC-FA2B058DD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 image describing how to perform sentiment analysis on customer and employee surveys.">
            <a:extLst>
              <a:ext uri="{FF2B5EF4-FFF2-40B4-BE49-F238E27FC236}">
                <a16:creationId xmlns:a16="http://schemas.microsoft.com/office/drawing/2014/main" id="{849BA47B-6F83-457F-9E8C-BA1191E9D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8B148-773B-4F8C-9412-40BA7753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37" y="1073926"/>
            <a:ext cx="4740683" cy="2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355533" y="4759051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https://timw.info/b04eb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1E656370-5D6E-4C76-ACEF-B8E84028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560553"/>
            <a:ext cx="5719678" cy="42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53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https://timw.info/32e9e</a:t>
            </a:r>
          </a:p>
        </p:txBody>
      </p:sp>
      <p:pic>
        <p:nvPicPr>
          <p:cNvPr id="2050" name="Picture 2" descr="Diagram of the architecture">
            <a:extLst>
              <a:ext uri="{FF2B5EF4-FFF2-40B4-BE49-F238E27FC236}">
                <a16:creationId xmlns:a16="http://schemas.microsoft.com/office/drawing/2014/main" id="{0EBAFAAA-B773-4605-BA05-69114485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64570"/>
            <a:ext cx="7141331" cy="40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3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41560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FE116-757D-40BC-A95C-4BBB40B1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6B66-17DB-4A7A-AE00-14E02C352204}"/>
              </a:ext>
            </a:extLst>
          </p:cNvPr>
          <p:cNvSpPr txBox="1"/>
          <p:nvPr/>
        </p:nvSpPr>
        <p:spPr>
          <a:xfrm>
            <a:off x="6455121" y="4759051"/>
            <a:ext cx="268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https://timw.info/azmon</a:t>
            </a:r>
          </a:p>
        </p:txBody>
      </p:sp>
      <p:pic>
        <p:nvPicPr>
          <p:cNvPr id="14338" name="Picture 2" descr="Azure Monitor overview">
            <a:extLst>
              <a:ext uri="{FF2B5EF4-FFF2-40B4-BE49-F238E27FC236}">
                <a16:creationId xmlns:a16="http://schemas.microsoft.com/office/drawing/2014/main" id="{4F56CD8F-5B6C-4C3B-A0D8-2308E67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0" y="603621"/>
            <a:ext cx="7548179" cy="4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1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Exam Update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Worldwide Learning (WWL) revisits the Azure role-based certs yearly</a:t>
            </a:r>
          </a:p>
          <a:p>
            <a:r>
              <a:rPr lang="en-US" dirty="0"/>
              <a:t>AI-900 updates on October 22, 2020</a:t>
            </a:r>
          </a:p>
          <a:p>
            <a:r>
              <a:rPr lang="en-US" dirty="0"/>
              <a:t>The updates are trivial and cosmetic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B7FE7-797E-4CC9-AAE8-06C9149C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84" y="1924050"/>
            <a:ext cx="1434474" cy="143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39E1D-BEC3-47B7-A226-04C32C8C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46" y="2374134"/>
            <a:ext cx="4007978" cy="1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8831</TotalTime>
  <Words>1277</Words>
  <Application>Microsoft Office PowerPoint</Application>
  <PresentationFormat>On-screen Show (16:9)</PresentationFormat>
  <Paragraphs>321</Paragraphs>
  <Slides>87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AI-900: Microsoft Azure AI Fundamentals</vt:lpstr>
      <vt:lpstr>Tim Warner</vt:lpstr>
      <vt:lpstr>Session 1 of 2 Learning Goals</vt:lpstr>
      <vt:lpstr>Session 2 of 2 Learning Goals</vt:lpstr>
      <vt:lpstr>Course Materials</vt:lpstr>
      <vt:lpstr>Expectations</vt:lpstr>
      <vt:lpstr>Course Recordings</vt:lpstr>
      <vt:lpstr>Course Recordings</vt:lpstr>
      <vt:lpstr>2020 Exam Update Information</vt:lpstr>
      <vt:lpstr> </vt:lpstr>
      <vt:lpstr>Fundamental Terminology</vt:lpstr>
      <vt:lpstr>Artificial Intelligence (AI)</vt:lpstr>
      <vt:lpstr>Machine Learning (ML)</vt:lpstr>
      <vt:lpstr> </vt:lpstr>
      <vt:lpstr>Azure AI Technology Stack Overview</vt:lpstr>
      <vt:lpstr>Azure AI Stack</vt:lpstr>
      <vt:lpstr>Azure Cognitive Services</vt:lpstr>
      <vt:lpstr>Azure Cognitive Services</vt:lpstr>
      <vt:lpstr>Azure Cognitive Services</vt:lpstr>
      <vt:lpstr>Azure Cognitive Services</vt:lpstr>
      <vt:lpstr>Azure Cognitive Services</vt:lpstr>
      <vt:lpstr>Use Cases</vt:lpstr>
      <vt:lpstr>Image Classification</vt:lpstr>
      <vt:lpstr>Newsfeed Ingestion</vt:lpstr>
      <vt:lpstr>Internet of Things (IoT)</vt:lpstr>
      <vt:lpstr>Responsible AI</vt:lpstr>
      <vt:lpstr>Microsoft's Position on AI Use</vt:lpstr>
      <vt:lpstr>Responsible AI Principles</vt:lpstr>
      <vt:lpstr> </vt:lpstr>
      <vt:lpstr>Azure Machine Learning</vt:lpstr>
      <vt:lpstr>Machine Learning (ML)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Azure Automated ML</vt:lpstr>
      <vt:lpstr>Validating AutoML Models</vt:lpstr>
      <vt:lpstr>Validating AutoML Models</vt:lpstr>
      <vt:lpstr>Computer Vision</vt:lpstr>
      <vt:lpstr>Computer Vision Capabilities</vt:lpstr>
      <vt:lpstr>Software Development Kits (SDKs)</vt:lpstr>
      <vt:lpstr>Exam AI-900 Strategy</vt:lpstr>
      <vt:lpstr> </vt:lpstr>
      <vt:lpstr>Item Types 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  <vt:lpstr>Microsoft Online Testing </vt:lpstr>
      <vt:lpstr>Tim's Online Testing Video (YouTube)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Thank you!</vt:lpstr>
      <vt:lpstr>Azure Cognitive Services</vt:lpstr>
      <vt:lpstr>First Things First</vt:lpstr>
      <vt:lpstr>How To Know Cognitive Services</vt:lpstr>
      <vt:lpstr>How To Know Cognitive Services</vt:lpstr>
      <vt:lpstr>Computer Vision</vt:lpstr>
      <vt:lpstr>Face</vt:lpstr>
      <vt:lpstr>Video Indexer</vt:lpstr>
      <vt:lpstr>Content Moderator</vt:lpstr>
      <vt:lpstr>Speech</vt:lpstr>
      <vt:lpstr>Text Analytics</vt:lpstr>
      <vt:lpstr>Azure Cognitive Search</vt:lpstr>
      <vt:lpstr>Bing Web Search</vt:lpstr>
      <vt:lpstr>Azure Bot Service</vt:lpstr>
      <vt:lpstr>What is a Bot?</vt:lpstr>
      <vt:lpstr>Azure Bot Service</vt:lpstr>
      <vt:lpstr>Chatbot</vt:lpstr>
      <vt:lpstr>Conversational Bot</vt:lpstr>
      <vt:lpstr>Monitoring</vt:lpstr>
      <vt:lpstr>Azure Monitoring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</cp:lastModifiedBy>
  <cp:revision>255</cp:revision>
  <dcterms:created xsi:type="dcterms:W3CDTF">2015-09-28T19:52:00Z</dcterms:created>
  <dcterms:modified xsi:type="dcterms:W3CDTF">2020-09-28T20:55:44Z</dcterms:modified>
</cp:coreProperties>
</file>